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  <p:sldMasterId id="2147483664" r:id="rId2"/>
  </p:sldMasterIdLst>
  <p:notesMasterIdLst>
    <p:notesMasterId r:id="rId32"/>
  </p:notesMasterIdLst>
  <p:handoutMasterIdLst>
    <p:handoutMasterId r:id="rId33"/>
  </p:handoutMasterIdLst>
  <p:sldIdLst>
    <p:sldId id="256" r:id="rId3"/>
    <p:sldId id="257" r:id="rId4"/>
    <p:sldId id="266" r:id="rId5"/>
    <p:sldId id="267" r:id="rId6"/>
    <p:sldId id="270" r:id="rId7"/>
    <p:sldId id="259" r:id="rId8"/>
    <p:sldId id="336" r:id="rId9"/>
    <p:sldId id="260" r:id="rId10"/>
    <p:sldId id="261" r:id="rId11"/>
    <p:sldId id="310" r:id="rId12"/>
    <p:sldId id="311" r:id="rId13"/>
    <p:sldId id="262" r:id="rId14"/>
    <p:sldId id="335" r:id="rId15"/>
    <p:sldId id="333" r:id="rId16"/>
    <p:sldId id="334" r:id="rId17"/>
    <p:sldId id="324" r:id="rId18"/>
    <p:sldId id="331" r:id="rId19"/>
    <p:sldId id="264" r:id="rId20"/>
    <p:sldId id="265" r:id="rId21"/>
    <p:sldId id="312" r:id="rId22"/>
    <p:sldId id="329" r:id="rId23"/>
    <p:sldId id="298" r:id="rId24"/>
    <p:sldId id="326" r:id="rId25"/>
    <p:sldId id="282" r:id="rId26"/>
    <p:sldId id="314" r:id="rId27"/>
    <p:sldId id="318" r:id="rId28"/>
    <p:sldId id="268" r:id="rId29"/>
    <p:sldId id="281" r:id="rId30"/>
    <p:sldId id="330" r:id="rId31"/>
  </p:sldIdLst>
  <p:sldSz cx="9144000" cy="6858000" type="screen4x3"/>
  <p:notesSz cx="6808788" cy="99409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Author" initials="A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444" autoAdjust="0"/>
    <p:restoredTop sz="72041" autoAdjust="0"/>
  </p:normalViewPr>
  <p:slideViewPr>
    <p:cSldViewPr>
      <p:cViewPr varScale="1">
        <p:scale>
          <a:sx n="78" d="100"/>
          <a:sy n="78" d="100"/>
        </p:scale>
        <p:origin x="-74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40" d="100"/>
        <a:sy n="140" d="100"/>
      </p:scale>
      <p:origin x="0" y="19950"/>
    </p:cViewPr>
  </p:sorterViewPr>
  <p:notesViewPr>
    <p:cSldViewPr>
      <p:cViewPr varScale="1">
        <p:scale>
          <a:sx n="51" d="100"/>
          <a:sy n="51" d="100"/>
        </p:scale>
        <p:origin x="-2958" y="-108"/>
      </p:cViewPr>
      <p:guideLst>
        <p:guide orient="horz" pos="3131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commentAuthors" Target="commentAuthor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50475" cy="497046"/>
          </a:xfrm>
          <a:prstGeom prst="rect">
            <a:avLst/>
          </a:prstGeom>
        </p:spPr>
        <p:txBody>
          <a:bodyPr vert="horz" lIns="91568" tIns="45784" rIns="91568" bIns="45784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6738" y="1"/>
            <a:ext cx="2950475" cy="497046"/>
          </a:xfrm>
          <a:prstGeom prst="rect">
            <a:avLst/>
          </a:prstGeom>
        </p:spPr>
        <p:txBody>
          <a:bodyPr vert="horz" lIns="91568" tIns="45784" rIns="91568" bIns="45784" rtlCol="0"/>
          <a:lstStyle>
            <a:lvl1pPr algn="r">
              <a:defRPr sz="1200"/>
            </a:lvl1pPr>
          </a:lstStyle>
          <a:p>
            <a:fld id="{850916DC-DF14-4E0F-8B56-BC2063326F20}" type="datetimeFigureOut">
              <a:rPr lang="en-GB" smtClean="0"/>
              <a:t>08/01/2018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2154"/>
            <a:ext cx="2950475" cy="497046"/>
          </a:xfrm>
          <a:prstGeom prst="rect">
            <a:avLst/>
          </a:prstGeom>
        </p:spPr>
        <p:txBody>
          <a:bodyPr vert="horz" lIns="91568" tIns="45784" rIns="91568" bIns="45784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6738" y="9442154"/>
            <a:ext cx="2950475" cy="497046"/>
          </a:xfrm>
          <a:prstGeom prst="rect">
            <a:avLst/>
          </a:prstGeom>
        </p:spPr>
        <p:txBody>
          <a:bodyPr vert="horz" lIns="91568" tIns="45784" rIns="91568" bIns="45784" rtlCol="0" anchor="b"/>
          <a:lstStyle>
            <a:lvl1pPr algn="r">
              <a:defRPr sz="1200"/>
            </a:lvl1pPr>
          </a:lstStyle>
          <a:p>
            <a:fld id="{BBC8D8BE-D040-4CCB-8D58-B4C519D61EE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303688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50475" cy="497046"/>
          </a:xfrm>
          <a:prstGeom prst="rect">
            <a:avLst/>
          </a:prstGeom>
        </p:spPr>
        <p:txBody>
          <a:bodyPr vert="horz" lIns="91568" tIns="45784" rIns="91568" bIns="45784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6738" y="1"/>
            <a:ext cx="2950475" cy="497046"/>
          </a:xfrm>
          <a:prstGeom prst="rect">
            <a:avLst/>
          </a:prstGeom>
        </p:spPr>
        <p:txBody>
          <a:bodyPr vert="horz" lIns="91568" tIns="45784" rIns="91568" bIns="45784" rtlCol="0"/>
          <a:lstStyle>
            <a:lvl1pPr algn="r">
              <a:defRPr sz="1200"/>
            </a:lvl1pPr>
          </a:lstStyle>
          <a:p>
            <a:fld id="{FDE6E9BA-BA9D-48CF-BADC-74F63768A24B}" type="datetimeFigureOut">
              <a:rPr lang="en-GB" smtClean="0"/>
              <a:t>08/01/2018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70462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68" tIns="45784" rIns="91568" bIns="45784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880" y="4721940"/>
            <a:ext cx="5447030" cy="4473416"/>
          </a:xfrm>
          <a:prstGeom prst="rect">
            <a:avLst/>
          </a:prstGeom>
        </p:spPr>
        <p:txBody>
          <a:bodyPr vert="horz" lIns="91568" tIns="45784" rIns="91568" bIns="45784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2154"/>
            <a:ext cx="2950475" cy="497046"/>
          </a:xfrm>
          <a:prstGeom prst="rect">
            <a:avLst/>
          </a:prstGeom>
        </p:spPr>
        <p:txBody>
          <a:bodyPr vert="horz" lIns="91568" tIns="45784" rIns="91568" bIns="45784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6738" y="9442154"/>
            <a:ext cx="2950475" cy="497046"/>
          </a:xfrm>
          <a:prstGeom prst="rect">
            <a:avLst/>
          </a:prstGeom>
        </p:spPr>
        <p:txBody>
          <a:bodyPr vert="horz" lIns="91568" tIns="45784" rIns="91568" bIns="45784" rtlCol="0" anchor="b"/>
          <a:lstStyle>
            <a:lvl1pPr algn="r">
              <a:defRPr sz="1200"/>
            </a:lvl1pPr>
          </a:lstStyle>
          <a:p>
            <a:fld id="{FA0AA486-5910-4A3D-94C7-344081A1595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72464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0AA486-5910-4A3D-94C7-344081A15955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355372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653B49-B56B-4712-A8A9-9D157147766D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30531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0AA486-5910-4A3D-94C7-344081A15955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324138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0AA486-5910-4A3D-94C7-344081A15955}" type="slidenum">
              <a:rPr lang="en-GB" smtClean="0"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42481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0AA486-5910-4A3D-94C7-344081A15955}" type="slidenum">
              <a:rPr lang="en-GB" smtClean="0"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60973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0AA486-5910-4A3D-94C7-344081A15955}" type="slidenum">
              <a:rPr lang="en-GB" smtClean="0"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468659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0AA486-5910-4A3D-94C7-344081A15955}" type="slidenum">
              <a:rPr lang="en-GB" smtClean="0"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043430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0AA486-5910-4A3D-94C7-344081A15955}" type="slidenum">
              <a:rPr lang="en-GB" smtClean="0"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8328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0AA486-5910-4A3D-94C7-344081A15955}" type="slidenum">
              <a:rPr lang="en-GB" smtClean="0"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09691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0AA486-5910-4A3D-94C7-344081A15955}" type="slidenum">
              <a:rPr lang="en-GB" smtClean="0"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63574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0AA486-5910-4A3D-94C7-344081A15955}" type="slidenum">
              <a:rPr lang="en-GB" smtClean="0"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317002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0AA486-5910-4A3D-94C7-344081A15955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486849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0AA486-5910-4A3D-94C7-344081A15955}" type="slidenum">
              <a:rPr lang="en-GB" smtClean="0"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545827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0AA486-5910-4A3D-94C7-344081A15955}" type="slidenum">
              <a:rPr lang="en-GB" smtClean="0"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2013768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0AA486-5910-4A3D-94C7-344081A15955}" type="slidenum">
              <a:rPr lang="en-GB" smtClean="0"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22486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0AA486-5910-4A3D-94C7-344081A15955}" type="slidenum">
              <a:rPr lang="en-GB" smtClean="0"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82742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0AA486-5910-4A3D-94C7-344081A15955}" type="slidenum">
              <a:rPr lang="en-GB" smtClean="0"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480518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0AA486-5910-4A3D-94C7-344081A15955}" type="slidenum">
              <a:rPr lang="en-GB" smtClean="0"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039644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0AA486-5910-4A3D-94C7-344081A15955}" type="slidenum">
              <a:rPr lang="en-GB" smtClean="0"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622727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0AA486-5910-4A3D-94C7-344081A15955}" type="slidenum">
              <a:rPr lang="en-GB" smtClean="0"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0090888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0AA486-5910-4A3D-94C7-344081A15955}" type="slidenum">
              <a:rPr lang="en-GB" smtClean="0"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300681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0AA486-5910-4A3D-94C7-344081A15955}" type="slidenum">
              <a:rPr lang="en-GB" smtClean="0"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771931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0AA486-5910-4A3D-94C7-344081A15955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18587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0AA486-5910-4A3D-94C7-344081A15955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01236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0AA486-5910-4A3D-94C7-344081A15955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721489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0AA486-5910-4A3D-94C7-344081A15955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11808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0AA486-5910-4A3D-94C7-344081A15955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417186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0AA486-5910-4A3D-94C7-344081A15955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728674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0AA486-5910-4A3D-94C7-344081A15955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00177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3826495"/>
            <a:ext cx="9144000" cy="3031505"/>
          </a:xfrm>
          <a:prstGeom prst="rect">
            <a:avLst/>
          </a:prstGeom>
          <a:solidFill>
            <a:srgbClr val="0081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1711477" y="2545668"/>
            <a:ext cx="6075363" cy="563277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None/>
              <a:defRPr sz="3200" baseline="0">
                <a:solidFill>
                  <a:srgbClr val="00816C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title line 1</a:t>
            </a:r>
          </a:p>
        </p:txBody>
      </p:sp>
      <p:sp>
        <p:nvSpPr>
          <p:cNvPr id="32" name="Text Placeholder 30"/>
          <p:cNvSpPr>
            <a:spLocks noGrp="1"/>
          </p:cNvSpPr>
          <p:nvPr>
            <p:ph type="body" sz="quarter" idx="11" hasCustomPrompt="1"/>
          </p:nvPr>
        </p:nvSpPr>
        <p:spPr>
          <a:xfrm>
            <a:off x="1719202" y="3108945"/>
            <a:ext cx="6075363" cy="58465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None/>
              <a:defRPr sz="3200" baseline="0">
                <a:solidFill>
                  <a:srgbClr val="00816C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</a:t>
            </a:r>
            <a:r>
              <a:rPr lang="en-US" smtClean="0"/>
              <a:t>title line 2</a:t>
            </a:r>
            <a:endParaRPr lang="en-US" dirty="0" smtClean="0"/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12" hasCustomPrompt="1"/>
          </p:nvPr>
        </p:nvSpPr>
        <p:spPr>
          <a:xfrm>
            <a:off x="1384300" y="4302744"/>
            <a:ext cx="6477000" cy="1838932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 baseline="0">
                <a:solidFill>
                  <a:schemeClr val="bg1"/>
                </a:solidFill>
                <a:latin typeface="+mn-lt"/>
              </a:defRPr>
            </a:lvl1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800" dirty="0" smtClean="0">
                <a:solidFill>
                  <a:schemeClr val="bg1"/>
                </a:solidFill>
                <a:latin typeface="+mn-lt"/>
                <a:cs typeface="Calibri"/>
              </a:rPr>
              <a:t>Click to edit subtitle</a:t>
            </a:r>
            <a:endParaRPr lang="en-US" sz="1800" dirty="0">
              <a:solidFill>
                <a:schemeClr val="bg1"/>
              </a:solidFill>
              <a:latin typeface="+mn-lt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29584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29600" cy="686061"/>
          </a:xfrm>
          <a:prstGeom prst="rect">
            <a:avLst/>
          </a:prstGeom>
        </p:spPr>
        <p:txBody>
          <a:bodyPr/>
          <a:lstStyle>
            <a:lvl1pPr algn="l">
              <a:defRPr sz="3000" baseline="0">
                <a:solidFill>
                  <a:srgbClr val="00816C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dirty="0" smtClean="0"/>
              <a:t>Click to edit page title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157468"/>
            <a:ext cx="8229600" cy="43829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page content</a:t>
            </a:r>
          </a:p>
        </p:txBody>
      </p:sp>
    </p:spTree>
    <p:extLst>
      <p:ext uri="{BB962C8B-B14F-4D97-AF65-F5344CB8AC3E}">
        <p14:creationId xmlns:p14="http://schemas.microsoft.com/office/powerpoint/2010/main" val="18095487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39BAFBD-D5EF-41A0-B752-A2B12A63F02B}" type="datetimeFigureOut">
              <a:rPr lang="en-GB" smtClean="0"/>
              <a:t>08/01/2018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EC1A943-A14E-464C-969A-8C9F0DEB0F28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8904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3826495"/>
            <a:ext cx="9144000" cy="3031505"/>
          </a:xfrm>
          <a:prstGeom prst="rect">
            <a:avLst/>
          </a:prstGeom>
          <a:solidFill>
            <a:srgbClr val="0081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1711477" y="2545668"/>
            <a:ext cx="6075363" cy="563277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None/>
              <a:defRPr sz="3200" baseline="0">
                <a:solidFill>
                  <a:srgbClr val="00816C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title line 1</a:t>
            </a:r>
          </a:p>
        </p:txBody>
      </p:sp>
      <p:sp>
        <p:nvSpPr>
          <p:cNvPr id="32" name="Text Placeholder 30"/>
          <p:cNvSpPr>
            <a:spLocks noGrp="1"/>
          </p:cNvSpPr>
          <p:nvPr>
            <p:ph type="body" sz="quarter" idx="11" hasCustomPrompt="1"/>
          </p:nvPr>
        </p:nvSpPr>
        <p:spPr>
          <a:xfrm>
            <a:off x="1719202" y="3108945"/>
            <a:ext cx="6075363" cy="58465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None/>
              <a:defRPr sz="3200" baseline="0">
                <a:solidFill>
                  <a:srgbClr val="00816C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</a:t>
            </a:r>
            <a:r>
              <a:rPr lang="en-US" smtClean="0"/>
              <a:t>title line 2</a:t>
            </a:r>
            <a:endParaRPr lang="en-US" dirty="0" smtClean="0"/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12" hasCustomPrompt="1"/>
          </p:nvPr>
        </p:nvSpPr>
        <p:spPr>
          <a:xfrm>
            <a:off x="1384300" y="4302744"/>
            <a:ext cx="6477000" cy="1838932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 baseline="0">
                <a:solidFill>
                  <a:schemeClr val="bg1"/>
                </a:solidFill>
                <a:latin typeface="+mn-lt"/>
              </a:defRPr>
            </a:lvl1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800" dirty="0" smtClean="0">
                <a:solidFill>
                  <a:schemeClr val="bg1"/>
                </a:solidFill>
                <a:latin typeface="+mn-lt"/>
                <a:cs typeface="Calibri"/>
              </a:rPr>
              <a:t>Click to edit subtitle</a:t>
            </a:r>
            <a:endParaRPr lang="en-US" sz="1800" dirty="0">
              <a:solidFill>
                <a:schemeClr val="bg1"/>
              </a:solidFill>
              <a:latin typeface="+mn-lt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676172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29600" cy="686061"/>
          </a:xfrm>
          <a:prstGeom prst="rect">
            <a:avLst/>
          </a:prstGeom>
        </p:spPr>
        <p:txBody>
          <a:bodyPr/>
          <a:lstStyle>
            <a:lvl1pPr algn="l">
              <a:defRPr sz="3000" baseline="0">
                <a:solidFill>
                  <a:srgbClr val="00816C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dirty="0" smtClean="0"/>
              <a:t>Click to edit page title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157468"/>
            <a:ext cx="8229600" cy="43829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page content</a:t>
            </a:r>
          </a:p>
        </p:txBody>
      </p:sp>
    </p:spTree>
    <p:extLst>
      <p:ext uri="{BB962C8B-B14F-4D97-AF65-F5344CB8AC3E}">
        <p14:creationId xmlns:p14="http://schemas.microsoft.com/office/powerpoint/2010/main" val="41874004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733" y="5564908"/>
            <a:ext cx="8852159" cy="1292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627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733" y="5564908"/>
            <a:ext cx="8852159" cy="1292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612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smtClean="0"/>
              <a:t>Test Anxiety Workshop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/>
              <a:t>Dr Deborah </a:t>
            </a:r>
            <a:r>
              <a:rPr lang="en-US" dirty="0"/>
              <a:t>Flitcroft</a:t>
            </a:r>
          </a:p>
          <a:p>
            <a:r>
              <a:rPr lang="en-US" dirty="0" smtClean="0"/>
              <a:t>Dr Shireen </a:t>
            </a:r>
            <a:r>
              <a:rPr lang="en-US" dirty="0"/>
              <a:t>Sadreddini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63106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48072"/>
          </a:xfrm>
        </p:spPr>
        <p:txBody>
          <a:bodyPr>
            <a:normAutofit/>
          </a:bodyPr>
          <a:lstStyle/>
          <a:p>
            <a:r>
              <a:rPr lang="en-GB" dirty="0" smtClean="0"/>
              <a:t>How to identify exam anxious students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908720"/>
            <a:ext cx="8568952" cy="4896544"/>
          </a:xfrm>
        </p:spPr>
        <p:txBody>
          <a:bodyPr>
            <a:normAutofit/>
          </a:bodyPr>
          <a:lstStyle/>
          <a:p>
            <a:r>
              <a:rPr lang="en-GB" b="1" dirty="0"/>
              <a:t>Behavioural and Cognitive Signs:</a:t>
            </a:r>
            <a:endParaRPr lang="en-GB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 smtClean="0"/>
              <a:t>Lack of concentration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 smtClean="0"/>
              <a:t>Difficulties remembering things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 smtClean="0"/>
              <a:t>Acting indecisively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 smtClean="0"/>
              <a:t>Feeling confused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 smtClean="0"/>
              <a:t>Making mistakes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 smtClean="0"/>
              <a:t>Poor time management and self organisation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 smtClean="0"/>
              <a:t>Always imagining the worst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 smtClean="0"/>
              <a:t>An increased tendency to procrastinate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0957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Activity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What do you think students worry about when it comes to exams?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0360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Activity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What are the positive and negative effects of test anxiety?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0962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37258"/>
            <a:ext cx="7992888" cy="5539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025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75171"/>
            <a:ext cx="7632848" cy="544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2591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81468"/>
            <a:ext cx="7848872" cy="5581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9047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Fear of Failure: Friend or foe?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3 types of students: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Success Orientated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Failure Avoidance</a:t>
            </a:r>
          </a:p>
          <a:p>
            <a:pPr marL="1257300" lvl="1" indent="-514350">
              <a:buFont typeface="+mj-lt"/>
              <a:buAutoNum type="alphaLcParenR"/>
            </a:pPr>
            <a:r>
              <a:rPr lang="en-GB" dirty="0" smtClean="0"/>
              <a:t>Over strider</a:t>
            </a:r>
            <a:endParaRPr lang="en-GB" dirty="0"/>
          </a:p>
          <a:p>
            <a:pPr marL="1257300" lvl="1" indent="-514350">
              <a:buFont typeface="+mj-lt"/>
              <a:buAutoNum type="alphaLcParenR"/>
            </a:pPr>
            <a:r>
              <a:rPr lang="en-GB" dirty="0" smtClean="0"/>
              <a:t>Self protector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Failure Accepting</a:t>
            </a:r>
            <a:endParaRPr lang="en-GB" dirty="0"/>
          </a:p>
        </p:txBody>
      </p:sp>
      <p:grpSp>
        <p:nvGrpSpPr>
          <p:cNvPr id="4" name="Group 3"/>
          <p:cNvGrpSpPr/>
          <p:nvPr/>
        </p:nvGrpSpPr>
        <p:grpSpPr>
          <a:xfrm>
            <a:off x="3635895" y="3918337"/>
            <a:ext cx="5508103" cy="2939663"/>
            <a:chOff x="576114" y="907926"/>
            <a:chExt cx="7920880" cy="4706170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576114" y="907926"/>
              <a:ext cx="7920880" cy="46246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3563888" y="4978568"/>
              <a:ext cx="2681718" cy="635528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GB" sz="1600" dirty="0" smtClean="0"/>
                <a:t>Level of Anxiety</a:t>
              </a:r>
              <a:endParaRPr lang="en-GB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2404580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EGM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5650" y="1157288"/>
            <a:ext cx="7632700" cy="4383087"/>
          </a:xfrm>
        </p:spPr>
      </p:pic>
    </p:spTree>
    <p:extLst>
      <p:ext uri="{BB962C8B-B14F-4D97-AF65-F5344CB8AC3E}">
        <p14:creationId xmlns:p14="http://schemas.microsoft.com/office/powerpoint/2010/main" val="2646653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Activity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57469"/>
            <a:ext cx="8229600" cy="2919604"/>
          </a:xfrm>
        </p:spPr>
        <p:txBody>
          <a:bodyPr/>
          <a:lstStyle/>
          <a:p>
            <a:endParaRPr lang="en-GB" dirty="0" smtClean="0"/>
          </a:p>
          <a:p>
            <a:pPr>
              <a:buFont typeface="Wingdings" charset="2"/>
              <a:buChar char="Ø"/>
            </a:pPr>
            <a:r>
              <a:rPr lang="en-GB" dirty="0" smtClean="0"/>
              <a:t>Pre-disposing </a:t>
            </a:r>
            <a:r>
              <a:rPr lang="en-GB" dirty="0"/>
              <a:t>factors</a:t>
            </a:r>
          </a:p>
          <a:p>
            <a:pPr>
              <a:buFont typeface="Wingdings" charset="2"/>
              <a:buChar char="Ø"/>
            </a:pPr>
            <a:r>
              <a:rPr lang="en-GB" dirty="0"/>
              <a:t>Maintaining factors</a:t>
            </a:r>
          </a:p>
          <a:p>
            <a:pPr>
              <a:buFont typeface="Wingdings" charset="2"/>
              <a:buChar char="Ø"/>
            </a:pPr>
            <a:r>
              <a:rPr lang="en-GB" dirty="0" smtClean="0"/>
              <a:t>Protective factors</a:t>
            </a:r>
          </a:p>
          <a:p>
            <a:pPr>
              <a:buFont typeface="Wingdings" charset="2"/>
              <a:buChar char="Ø"/>
            </a:pPr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4485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Activity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Strategies for: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 smtClean="0"/>
              <a:t>Whole school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 smtClean="0"/>
              <a:t>Classroom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 smtClean="0"/>
              <a:t>Individual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95379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Workshop Aims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57468"/>
            <a:ext cx="8291264" cy="5295868"/>
          </a:xfrm>
        </p:spPr>
        <p:txBody>
          <a:bodyPr/>
          <a:lstStyle/>
          <a:p>
            <a:pPr algn="ctr"/>
            <a:r>
              <a:rPr lang="en-US" sz="2800" i="1" dirty="0"/>
              <a:t>We live in a test-conscious, </a:t>
            </a:r>
            <a:r>
              <a:rPr lang="en-US" sz="2800" i="1" dirty="0" smtClean="0"/>
              <a:t>test giving culture </a:t>
            </a:r>
            <a:r>
              <a:rPr lang="en-US" sz="2800" i="1" dirty="0"/>
              <a:t>in which </a:t>
            </a:r>
            <a:r>
              <a:rPr lang="en-US" sz="2800" i="1" dirty="0" smtClean="0"/>
              <a:t>the </a:t>
            </a:r>
            <a:r>
              <a:rPr lang="en-US" sz="2800" i="1" dirty="0"/>
              <a:t>lives </a:t>
            </a:r>
            <a:r>
              <a:rPr lang="en-US" sz="2800" i="1" dirty="0" smtClean="0"/>
              <a:t>of people </a:t>
            </a:r>
            <a:r>
              <a:rPr lang="en-US" sz="2800" i="1" dirty="0"/>
              <a:t>are in part determined by their</a:t>
            </a:r>
          </a:p>
          <a:p>
            <a:pPr algn="ctr"/>
            <a:r>
              <a:rPr lang="en-GB" sz="2800" i="1" dirty="0"/>
              <a:t>test performance</a:t>
            </a:r>
            <a:r>
              <a:rPr lang="en-GB" sz="2800" i="1" dirty="0" smtClean="0"/>
              <a:t>. </a:t>
            </a:r>
          </a:p>
          <a:p>
            <a:pPr algn="r"/>
            <a:r>
              <a:rPr lang="fr-FR" sz="2000" dirty="0" smtClean="0"/>
              <a:t>(</a:t>
            </a:r>
            <a:r>
              <a:rPr lang="fr-FR" sz="2000" dirty="0"/>
              <a:t>Sarason et al., </a:t>
            </a:r>
            <a:r>
              <a:rPr lang="fr-FR" sz="2000" dirty="0" smtClean="0"/>
              <a:t>1960)</a:t>
            </a:r>
            <a:r>
              <a:rPr lang="fr-FR" sz="2000" i="1" dirty="0" smtClean="0"/>
              <a:t>.</a:t>
            </a:r>
          </a:p>
          <a:p>
            <a:endParaRPr lang="en-GB" sz="28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 smtClean="0"/>
              <a:t>To be able to identify signs of text anxiety.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 smtClean="0"/>
              <a:t>To understand the effects of test anxiety.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 smtClean="0"/>
              <a:t>To develop strategies to suit your educational setting to alleviate test anxiety.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5901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435280" cy="1143000"/>
          </a:xfrm>
        </p:spPr>
        <p:txBody>
          <a:bodyPr>
            <a:normAutofit/>
          </a:bodyPr>
          <a:lstStyle/>
          <a:p>
            <a:r>
              <a:rPr lang="en-GB" dirty="0" smtClean="0"/>
              <a:t>How schools can help: whole school approaches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980728"/>
            <a:ext cx="8496944" cy="4824536"/>
          </a:xfrm>
        </p:spPr>
        <p:txBody>
          <a:bodyPr>
            <a:normAutofit fontScale="925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 smtClean="0"/>
              <a:t>Understanding of exam anxiety and practical strategies to help students to self-manage anxiety could be incorporated into the school’s PSHE and emotional literacy curriculum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 smtClean="0"/>
              <a:t>Climate of openness in schools, encouraging students to discuss share and express their emotions and emphasising that anxiety can have a positive and energizing purpose provided it is not excessive.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 err="1" smtClean="0"/>
              <a:t>Cyp</a:t>
            </a:r>
            <a:r>
              <a:rPr lang="en-GB" dirty="0" smtClean="0"/>
              <a:t> need preventative input from their earliest school life-they need to get used to challenging competitive situations like exams and sports competitions.  They need to learn to manage their fear of losing of their fear of coming second. </a:t>
            </a:r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66594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Helping Students Cope with Test Anxiety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Parents can: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Ensure </a:t>
            </a:r>
            <a:r>
              <a:rPr lang="en-US" dirty="0"/>
              <a:t>that students attend school regularly. </a:t>
            </a:r>
            <a:endParaRPr lang="en-GB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Maintain </a:t>
            </a:r>
            <a:r>
              <a:rPr lang="en-US" dirty="0"/>
              <a:t>a home environment that is conducive to learning.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Look </a:t>
            </a:r>
            <a:r>
              <a:rPr lang="en-US" dirty="0"/>
              <a:t>at academic progress over a period not just a single test score.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Encourage </a:t>
            </a:r>
            <a:r>
              <a:rPr lang="en-US" dirty="0"/>
              <a:t>students to do their best.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Getting </a:t>
            </a:r>
            <a:r>
              <a:rPr lang="en-US" dirty="0"/>
              <a:t>children to keep a healthy diet and exercise regularly.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80836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Teachers Can Lower Test Anxiety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4382925"/>
          </a:xfrm>
        </p:spPr>
        <p:txBody>
          <a:bodyPr/>
          <a:lstStyle/>
          <a:p>
            <a:r>
              <a:rPr lang="en-US" sz="2200" dirty="0" smtClean="0"/>
              <a:t>Teachers </a:t>
            </a:r>
            <a:r>
              <a:rPr lang="en-US" sz="2200" dirty="0"/>
              <a:t>can lower test anxiety in students by </a:t>
            </a:r>
            <a:r>
              <a:rPr lang="en-US" sz="2200" dirty="0" smtClean="0"/>
              <a:t>doing </a:t>
            </a:r>
            <a:r>
              <a:rPr lang="en-US" sz="2200" dirty="0"/>
              <a:t>the following: </a:t>
            </a:r>
          </a:p>
          <a:p>
            <a:r>
              <a:rPr lang="en-US" sz="2200" dirty="0"/>
              <a:t>1. Prepare the students for the test by helping them with them main ideas. In addition, students should be familiar with the testing format. </a:t>
            </a:r>
          </a:p>
          <a:p>
            <a:r>
              <a:rPr lang="en-US" sz="2200" dirty="0"/>
              <a:t>2. Be careful what comments you give students by encouraging them to do their best and not dwelling on the negative consequences of failing the test. </a:t>
            </a:r>
          </a:p>
          <a:p>
            <a:r>
              <a:rPr lang="en-US" sz="2200" dirty="0"/>
              <a:t>3. Teach students to self monitor their thinking (i.e., stay focused on what is being taught now). </a:t>
            </a:r>
          </a:p>
          <a:p>
            <a:r>
              <a:rPr lang="en-US" sz="2200" dirty="0"/>
              <a:t>4. Students can practice monitoring their thinking during an assignment or test to see if they can stay on task. </a:t>
            </a:r>
          </a:p>
          <a:p>
            <a:r>
              <a:rPr lang="en-US" sz="2200" dirty="0"/>
              <a:t>5. Teach students to self- monitor their tension with relaxation exercises (i.e., breathing exercises). </a:t>
            </a:r>
          </a:p>
          <a:p>
            <a:r>
              <a:rPr lang="en-US" sz="2200" dirty="0" smtClean="0"/>
              <a:t>6. Create </a:t>
            </a:r>
            <a:r>
              <a:rPr lang="en-US" sz="2200" dirty="0"/>
              <a:t>a Checklist of Items Needed for Testing Day </a:t>
            </a:r>
          </a:p>
          <a:p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2885489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Fear Appeals vs Self Efficacy Appeals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Rounded Rectangular Callout 3"/>
          <p:cNvSpPr/>
          <p:nvPr/>
        </p:nvSpPr>
        <p:spPr>
          <a:xfrm>
            <a:off x="251520" y="1052736"/>
            <a:ext cx="3672408" cy="1512168"/>
          </a:xfrm>
          <a:prstGeom prst="wedgeRoundRectCallout">
            <a:avLst>
              <a:gd name="adj1" fmla="val -40026"/>
              <a:gd name="adj2" fmla="val 81397"/>
              <a:gd name="adj3" fmla="val 1666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If you don’t get five GCSEs  you won’t get into college</a:t>
            </a:r>
            <a:endParaRPr lang="en-GB" dirty="0"/>
          </a:p>
        </p:txBody>
      </p:sp>
      <p:sp>
        <p:nvSpPr>
          <p:cNvPr id="5" name="Rounded Rectangular Callout 4"/>
          <p:cNvSpPr/>
          <p:nvPr/>
        </p:nvSpPr>
        <p:spPr>
          <a:xfrm>
            <a:off x="4572000" y="1052736"/>
            <a:ext cx="3600400" cy="1944216"/>
          </a:xfrm>
          <a:prstGeom prst="wedgeRoundRectCallou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Your GCSE grades will last forever and are the first thing people look at so you need to put the effort in now and it will open up a lot more doors </a:t>
            </a:r>
          </a:p>
        </p:txBody>
      </p:sp>
      <p:sp>
        <p:nvSpPr>
          <p:cNvPr id="6" name="Rounded Rectangular Callout 5"/>
          <p:cNvSpPr/>
          <p:nvPr/>
        </p:nvSpPr>
        <p:spPr>
          <a:xfrm>
            <a:off x="395536" y="4941168"/>
            <a:ext cx="2304256" cy="1373646"/>
          </a:xfrm>
          <a:prstGeom prst="wedgeRoundRectCallout">
            <a:avLst>
              <a:gd name="adj1" fmla="val 41235"/>
              <a:gd name="adj2" fmla="val 6533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You have the potential to pass your </a:t>
            </a:r>
            <a:r>
              <a:rPr lang="en-GB" dirty="0" smtClean="0"/>
              <a:t>exams if you do X, Y and Z.</a:t>
            </a:r>
            <a:endParaRPr lang="en-GB" dirty="0"/>
          </a:p>
        </p:txBody>
      </p:sp>
      <p:sp>
        <p:nvSpPr>
          <p:cNvPr id="7" name="Rectangular Callout 6"/>
          <p:cNvSpPr/>
          <p:nvPr/>
        </p:nvSpPr>
        <p:spPr>
          <a:xfrm>
            <a:off x="5318162" y="3418520"/>
            <a:ext cx="2304256" cy="1224136"/>
          </a:xfrm>
          <a:prstGeom prst="wedgeRectCallou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You control how successful you are in your GCSEs</a:t>
            </a:r>
          </a:p>
        </p:txBody>
      </p:sp>
      <p:sp>
        <p:nvSpPr>
          <p:cNvPr id="8" name="Rectangular Callout 7"/>
          <p:cNvSpPr/>
          <p:nvPr/>
        </p:nvSpPr>
        <p:spPr>
          <a:xfrm>
            <a:off x="2098018" y="2742828"/>
            <a:ext cx="2340260" cy="1838300"/>
          </a:xfrm>
          <a:prstGeom prst="wedgeRectCallou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 If you pass the exam now then you don’t have to spend </a:t>
            </a:r>
            <a:r>
              <a:rPr lang="en-GB" dirty="0"/>
              <a:t>your first year of college resitting exams</a:t>
            </a:r>
          </a:p>
        </p:txBody>
      </p:sp>
      <p:sp>
        <p:nvSpPr>
          <p:cNvPr id="9" name="Rounded Rectangular Callout 8"/>
          <p:cNvSpPr/>
          <p:nvPr/>
        </p:nvSpPr>
        <p:spPr>
          <a:xfrm>
            <a:off x="4408140" y="5157192"/>
            <a:ext cx="4124300" cy="936104"/>
          </a:xfrm>
          <a:prstGeom prst="wedgeRoundRectCallout">
            <a:avLst>
              <a:gd name="adj1" fmla="val -37923"/>
              <a:gd name="adj2" fmla="val 101166"/>
              <a:gd name="adj3" fmla="val 16667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There’s still plenty of time to start working towards your exams</a:t>
            </a:r>
          </a:p>
        </p:txBody>
      </p:sp>
    </p:spTree>
    <p:extLst>
      <p:ext uri="{BB962C8B-B14F-4D97-AF65-F5344CB8AC3E}">
        <p14:creationId xmlns:p14="http://schemas.microsoft.com/office/powerpoint/2010/main" val="1371595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How schools can help: Individual level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 smtClean="0"/>
              <a:t>The </a:t>
            </a:r>
            <a:r>
              <a:rPr lang="en-GB" dirty="0"/>
              <a:t>priority is to improve </a:t>
            </a:r>
            <a:r>
              <a:rPr lang="en-GB" dirty="0" smtClean="0"/>
              <a:t>the young person’s </a:t>
            </a:r>
            <a:r>
              <a:rPr lang="en-GB" dirty="0"/>
              <a:t>academic buoyancy. In other words, enable </a:t>
            </a:r>
            <a:r>
              <a:rPr lang="en-GB" dirty="0" smtClean="0"/>
              <a:t>the young person to </a:t>
            </a:r>
            <a:r>
              <a:rPr lang="en-GB" dirty="0"/>
              <a:t>withstand and respond to challenges and setbacks. </a:t>
            </a:r>
          </a:p>
          <a:p>
            <a:pPr lvl="0"/>
            <a:endParaRPr lang="en-GB" sz="1600" dirty="0" smtClean="0"/>
          </a:p>
          <a:p>
            <a:pPr lvl="0"/>
            <a:r>
              <a:rPr lang="en-GB" dirty="0" smtClean="0"/>
              <a:t>This </a:t>
            </a:r>
            <a:r>
              <a:rPr lang="en-GB" dirty="0"/>
              <a:t>can be accomplished through the 5C’s: </a:t>
            </a:r>
            <a:endParaRPr lang="en-GB" dirty="0" smtClean="0"/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dirty="0" smtClean="0"/>
              <a:t>Confidence</a:t>
            </a:r>
            <a:endParaRPr lang="en-GB" dirty="0"/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dirty="0" smtClean="0"/>
              <a:t>Co-ordination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dirty="0" smtClean="0"/>
              <a:t>Control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dirty="0" smtClean="0"/>
              <a:t>Composure 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dirty="0" smtClean="0"/>
              <a:t>Commitment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42193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How schools can help: Individual level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Students who need more intensive support with managing anxiety could be included in smaller group work offering a more intensive and therapeutic approach to learning to manage their anxiety.</a:t>
            </a:r>
          </a:p>
          <a:p>
            <a:endParaRPr lang="en-GB" dirty="0" smtClean="0"/>
          </a:p>
          <a:p>
            <a:r>
              <a:rPr lang="en-GB" dirty="0" smtClean="0"/>
              <a:t> </a:t>
            </a:r>
          </a:p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817541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 TWELVE MYTHS OF TEST ANXIETY: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sz="2000" dirty="0" smtClean="0"/>
              <a:t>Students </a:t>
            </a:r>
            <a:r>
              <a:rPr lang="en-US" sz="2000" dirty="0"/>
              <a:t>are born with test anxiety.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dirty="0" smtClean="0"/>
              <a:t>Test </a:t>
            </a:r>
            <a:r>
              <a:rPr lang="en-US" sz="2000" dirty="0"/>
              <a:t>anxiety is a mental illness.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dirty="0" smtClean="0"/>
              <a:t>Test </a:t>
            </a:r>
            <a:r>
              <a:rPr lang="en-US" sz="2000" dirty="0"/>
              <a:t>anxiety cannot be reduced.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dirty="0" smtClean="0"/>
              <a:t>Any </a:t>
            </a:r>
            <a:r>
              <a:rPr lang="en-US" sz="2000" dirty="0"/>
              <a:t>level of test anxiety is bad.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dirty="0" smtClean="0"/>
              <a:t>All </a:t>
            </a:r>
            <a:r>
              <a:rPr lang="en-US" sz="2000" dirty="0"/>
              <a:t>students who are not prepared have test anxiety.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dirty="0" smtClean="0"/>
              <a:t>Students </a:t>
            </a:r>
            <a:r>
              <a:rPr lang="en-US" sz="2000" dirty="0"/>
              <a:t>with test anxiety cannot learn math.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dirty="0" smtClean="0"/>
              <a:t>Students </a:t>
            </a:r>
            <a:r>
              <a:rPr lang="en-US" sz="2000" dirty="0"/>
              <a:t>who are well prepared will not have test anxiety.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dirty="0" smtClean="0"/>
              <a:t>Very </a:t>
            </a:r>
            <a:r>
              <a:rPr lang="en-US" sz="2000" dirty="0"/>
              <a:t>intelligent students and students taking high-level courses, such as calculus, do not have test anxiety.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dirty="0" smtClean="0"/>
              <a:t>Attending </a:t>
            </a:r>
            <a:r>
              <a:rPr lang="en-US" sz="2000" dirty="0"/>
              <a:t>class and doing my homework should reduce all my test anxiety.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dirty="0" smtClean="0"/>
              <a:t>Being </a:t>
            </a:r>
            <a:r>
              <a:rPr lang="en-US" sz="2000" dirty="0"/>
              <a:t>told to relax during a test will make you relaxed.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dirty="0" smtClean="0"/>
              <a:t>Doing </a:t>
            </a:r>
            <a:r>
              <a:rPr lang="en-US" sz="2000" dirty="0"/>
              <a:t>nothing about test anxiety will make it go away.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dirty="0" smtClean="0"/>
              <a:t>Reducing </a:t>
            </a:r>
            <a:r>
              <a:rPr lang="en-US" sz="2000" dirty="0"/>
              <a:t>test anxiety will guarantee better grades. 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682528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References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Managing </a:t>
            </a:r>
            <a:r>
              <a:rPr lang="en-US" dirty="0"/>
              <a:t>exam anxiety. A toolkit of exam </a:t>
            </a:r>
            <a:r>
              <a:rPr lang="en-US" dirty="0" smtClean="0"/>
              <a:t>anxiety </a:t>
            </a:r>
            <a:r>
              <a:rPr lang="en-US" dirty="0"/>
              <a:t>busters. (2011) by Astrid Gregor. www.toolkit@eppl.co.uk </a:t>
            </a:r>
            <a:endParaRPr lang="en-US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Managing Anxiety – Making the best of our lives by Dr Peter Lloyd Bennett and Alison Maxwell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How to Address Test Anxiety by Sr. Michelle Gieger</a:t>
            </a:r>
            <a:endParaRPr lang="en-US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0182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Further Resources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What </a:t>
            </a:r>
            <a:r>
              <a:rPr lang="en-US" dirty="0"/>
              <a:t>to do when you worry too much. (2006) by Dawn Huebner. Magination Press. American Psychological Association. Washington DC.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Helping </a:t>
            </a:r>
            <a:r>
              <a:rPr lang="en-US" dirty="0"/>
              <a:t>children to cope with change, </a:t>
            </a:r>
            <a:r>
              <a:rPr lang="en-US" dirty="0" smtClean="0"/>
              <a:t>anxiety </a:t>
            </a:r>
            <a:r>
              <a:rPr lang="en-US" dirty="0"/>
              <a:t>and anxiety. (2010) by Deborah Plummer. Jessica Kingsley Publishers</a:t>
            </a:r>
            <a:r>
              <a:rPr lang="en-US" dirty="0" smtClean="0"/>
              <a:t>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Parental Guidance Sheet by Rochdale Educational Psychology Service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https://www.nspcc.org.uk/what-we-do/news-opinion/exam-stress-overwhelming-for-thousands-of-children/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29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685800" y="1628801"/>
            <a:ext cx="7772400" cy="1971650"/>
          </a:xfrm>
        </p:spPr>
        <p:txBody>
          <a:bodyPr/>
          <a:lstStyle/>
          <a:p>
            <a:r>
              <a:rPr lang="en-GB" dirty="0" smtClean="0"/>
              <a:t>Thank you for listening. </a:t>
            </a:r>
            <a:br>
              <a:rPr lang="en-GB" dirty="0" smtClean="0"/>
            </a:br>
            <a:r>
              <a:rPr lang="en-GB" dirty="0" smtClean="0"/>
              <a:t>Any Questions?</a:t>
            </a:r>
            <a:endParaRPr lang="en-GB" dirty="0"/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4717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Some anxiety </a:t>
            </a:r>
            <a:r>
              <a:rPr lang="en-GB" dirty="0"/>
              <a:t>is normal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Feeling </a:t>
            </a:r>
            <a:r>
              <a:rPr lang="en-US" dirty="0"/>
              <a:t>anxious is a natural part of everyday life. In fact it helps to stop us feeling </a:t>
            </a:r>
            <a:r>
              <a:rPr lang="en-US" dirty="0" smtClean="0"/>
              <a:t>lethargic and can motivate us </a:t>
            </a:r>
            <a:r>
              <a:rPr lang="en-US" dirty="0"/>
              <a:t>but if our level of anxiety goes too high it can affect our performance on every day tasks.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Each </a:t>
            </a:r>
            <a:r>
              <a:rPr lang="en-US" dirty="0"/>
              <a:t>of us responds to </a:t>
            </a:r>
            <a:r>
              <a:rPr lang="en-US" dirty="0" smtClean="0"/>
              <a:t>anxiety </a:t>
            </a:r>
            <a:r>
              <a:rPr lang="en-US" dirty="0"/>
              <a:t>differently. A few people thrive on </a:t>
            </a:r>
            <a:r>
              <a:rPr lang="en-US" dirty="0" smtClean="0"/>
              <a:t>anxiety </a:t>
            </a:r>
            <a:r>
              <a:rPr lang="en-US" dirty="0"/>
              <a:t>and it helps them to achieve their best performance.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Some </a:t>
            </a:r>
            <a:r>
              <a:rPr lang="en-US" dirty="0"/>
              <a:t>people on the other hand find </a:t>
            </a:r>
            <a:r>
              <a:rPr lang="en-US" dirty="0" smtClean="0"/>
              <a:t>anxiety </a:t>
            </a:r>
            <a:r>
              <a:rPr lang="en-US" dirty="0"/>
              <a:t>destructive and harmful to their physical and mental health. Most of us come somewhere in between these two extremes.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8299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Some anxiety </a:t>
            </a:r>
            <a:r>
              <a:rPr lang="en-GB" dirty="0"/>
              <a:t>is helpful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For </a:t>
            </a:r>
            <a:r>
              <a:rPr lang="en-US" dirty="0"/>
              <a:t>most of us a comfortable level of </a:t>
            </a:r>
            <a:r>
              <a:rPr lang="en-US" dirty="0" smtClean="0"/>
              <a:t>anxiety </a:t>
            </a:r>
            <a:r>
              <a:rPr lang="en-US" dirty="0"/>
              <a:t>will enable us to function efficiently – at an optimum level we are likely to be alert and self-assured.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If </a:t>
            </a:r>
            <a:r>
              <a:rPr lang="en-US" dirty="0"/>
              <a:t>we have too much </a:t>
            </a:r>
            <a:r>
              <a:rPr lang="en-US" dirty="0" smtClean="0"/>
              <a:t>anxiety </a:t>
            </a:r>
            <a:r>
              <a:rPr lang="en-US" dirty="0"/>
              <a:t>then we can become upset and have difficulty coping with our daily lives. </a:t>
            </a:r>
          </a:p>
          <a:p>
            <a:endParaRPr lang="en-GB" dirty="0"/>
          </a:p>
        </p:txBody>
      </p:sp>
      <p:grpSp>
        <p:nvGrpSpPr>
          <p:cNvPr id="5" name="Group 4"/>
          <p:cNvGrpSpPr/>
          <p:nvPr/>
        </p:nvGrpSpPr>
        <p:grpSpPr>
          <a:xfrm>
            <a:off x="4263617" y="4005641"/>
            <a:ext cx="4429050" cy="2507038"/>
            <a:chOff x="576114" y="907926"/>
            <a:chExt cx="7920880" cy="4706170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975"/>
            <a:stretch/>
          </p:blipFill>
          <p:spPr bwMode="auto">
            <a:xfrm>
              <a:off x="576114" y="907926"/>
              <a:ext cx="7920880" cy="46246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3563888" y="4978568"/>
              <a:ext cx="2681718" cy="635528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GB" sz="1600" dirty="0" smtClean="0"/>
                <a:t>Level of Anxiety</a:t>
              </a:r>
              <a:endParaRPr lang="en-GB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2283783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</a:t>
            </a:r>
            <a:r>
              <a:rPr lang="en-GB" dirty="0" smtClean="0"/>
              <a:t>nxiety </a:t>
            </a:r>
            <a:r>
              <a:rPr lang="en-GB" dirty="0"/>
              <a:t>feeds on itself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138418"/>
            <a:ext cx="5561384" cy="4382925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</a:t>
            </a:r>
            <a:r>
              <a:rPr lang="en-US" dirty="0" smtClean="0"/>
              <a:t>nxiety </a:t>
            </a:r>
            <a:r>
              <a:rPr lang="en-US" dirty="0"/>
              <a:t>is like a house plant – if we water it and feed it, then it keeps growing and it can take over the whole room.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Anxiety </a:t>
            </a:r>
            <a:r>
              <a:rPr lang="en-US" dirty="0"/>
              <a:t>works in a similar way if we give it too much attention then our anxiety increases and can become overwhelming. </a:t>
            </a:r>
          </a:p>
          <a:p>
            <a:endParaRPr lang="en-GB" dirty="0"/>
          </a:p>
        </p:txBody>
      </p:sp>
      <p:pic>
        <p:nvPicPr>
          <p:cNvPr id="4098" name="Picture 2" descr="Image result for plant from little shop of horror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700808"/>
            <a:ext cx="2823962" cy="299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2537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is Test Anxiety?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Test anxiety is the uneasiness and tension that a young person feels before, during or after a test. </a:t>
            </a:r>
          </a:p>
        </p:txBody>
      </p:sp>
    </p:spTree>
    <p:extLst>
      <p:ext uri="{BB962C8B-B14F-4D97-AF65-F5344CB8AC3E}">
        <p14:creationId xmlns:p14="http://schemas.microsoft.com/office/powerpoint/2010/main" val="4055348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Prevalence of Test Anxiety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4896544"/>
          </a:xfrm>
        </p:spPr>
        <p:txBody>
          <a:bodyPr/>
          <a:lstStyle/>
          <a:p>
            <a:pPr marL="457200" lvl="2" indent="-457200"/>
            <a:r>
              <a:rPr lang="en-GB" sz="2600" dirty="0"/>
              <a:t>Survey of </a:t>
            </a:r>
            <a:r>
              <a:rPr lang="en-GB" sz="2600" dirty="0" smtClean="0"/>
              <a:t>2,435 secondary students: 16.4</a:t>
            </a:r>
            <a:r>
              <a:rPr lang="en-GB" sz="2600" dirty="0"/>
              <a:t>% reported themselves to be highly test </a:t>
            </a:r>
            <a:r>
              <a:rPr lang="en-GB" sz="2600" dirty="0" smtClean="0"/>
              <a:t>anxious.</a:t>
            </a:r>
          </a:p>
          <a:p>
            <a:pPr marL="457200" lvl="2" indent="-457200"/>
            <a:r>
              <a:rPr lang="en-US" dirty="0" err="1" smtClean="0"/>
              <a:t>Childline</a:t>
            </a:r>
            <a:r>
              <a:rPr lang="en-US" dirty="0" smtClean="0"/>
              <a:t> </a:t>
            </a:r>
            <a:r>
              <a:rPr lang="en-US" dirty="0"/>
              <a:t>delivered 3,135 counselling sessions on exam stress in 2016/17 – a rise of 11% over the past 2 </a:t>
            </a:r>
            <a:r>
              <a:rPr lang="en-US" dirty="0" smtClean="0"/>
              <a:t>years.</a:t>
            </a:r>
          </a:p>
          <a:p>
            <a:pPr marL="457200" lvl="2" indent="-457200"/>
            <a:r>
              <a:rPr lang="en-US" dirty="0" smtClean="0"/>
              <a:t>1 </a:t>
            </a:r>
            <a:r>
              <a:rPr lang="en-US" dirty="0"/>
              <a:t>in 5 of these took place in May as pupils faced upcoming exams with many telling counsellors they were struggling with subjects, excessive workloads and feeling </a:t>
            </a:r>
            <a:r>
              <a:rPr lang="en-US" dirty="0" smtClean="0"/>
              <a:t>unprepared.</a:t>
            </a:r>
          </a:p>
          <a:p>
            <a:pPr marL="457200" lvl="2" indent="-457200"/>
            <a:r>
              <a:rPr lang="en-US" dirty="0" smtClean="0"/>
              <a:t>12-15 </a:t>
            </a:r>
            <a:r>
              <a:rPr lang="en-US" dirty="0"/>
              <a:t>year olds were most likely to be counselled about exam stress but this year saw the biggest rise - up 21% on 2015/16 - amongst 16-18 year olds, many of whom will have been preparing for A-levels to determine university places.</a:t>
            </a:r>
          </a:p>
          <a:p>
            <a:pPr marL="0" lvl="2" indent="0">
              <a:buNone/>
            </a:pPr>
            <a:endParaRPr lang="en-GB" sz="2600" dirty="0" smtClean="0"/>
          </a:p>
          <a:p>
            <a:pPr marL="0" lvl="2" indent="0">
              <a:buNone/>
            </a:pP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4270567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Activity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What are the signs of test anxiety?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9445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686061"/>
          </a:xfrm>
        </p:spPr>
        <p:txBody>
          <a:bodyPr/>
          <a:lstStyle/>
          <a:p>
            <a:r>
              <a:rPr lang="en-GB" dirty="0" smtClean="0"/>
              <a:t>How to identify exam anxious students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/>
              <a:t>Physical Signs:</a:t>
            </a:r>
            <a:endParaRPr lang="en-GB" dirty="0"/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dirty="0"/>
              <a:t>Butterflies in the stomach 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dirty="0"/>
              <a:t>Headaches 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dirty="0"/>
              <a:t>Nausea 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dirty="0"/>
              <a:t>Sleepless nights </a:t>
            </a:r>
            <a:endParaRPr lang="en-GB" dirty="0" smtClean="0"/>
          </a:p>
          <a:p>
            <a:r>
              <a:rPr lang="en-GB" b="1" dirty="0"/>
              <a:t>Emotional Signs:</a:t>
            </a:r>
            <a:endParaRPr lang="en-GB" dirty="0"/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dirty="0"/>
              <a:t>Frequent tears or excessive crying 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dirty="0"/>
              <a:t>Feelings of anger and/or helplessness 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dirty="0"/>
              <a:t>Irritability </a:t>
            </a:r>
            <a:endParaRPr lang="en-GB" dirty="0" smtClean="0"/>
          </a:p>
          <a:p>
            <a:pPr lvl="0"/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61134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ThemeR</Template>
  <TotalTime>0</TotalTime>
  <Words>1339</Words>
  <Application>Microsoft Office PowerPoint</Application>
  <PresentationFormat>On-screen Show (4:3)</PresentationFormat>
  <Paragraphs>167</Paragraphs>
  <Slides>29</Slides>
  <Notes>29</Notes>
  <HiddenSlides>0</HiddenSlides>
  <MMClips>1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31" baseType="lpstr">
      <vt:lpstr>ThemeR</vt:lpstr>
      <vt:lpstr>Custom Design</vt:lpstr>
      <vt:lpstr>PowerPoint Presentation</vt:lpstr>
      <vt:lpstr>Workshop Aims</vt:lpstr>
      <vt:lpstr>Some anxiety is normal </vt:lpstr>
      <vt:lpstr>Some anxiety is helpful </vt:lpstr>
      <vt:lpstr>Anxiety feeds on itself </vt:lpstr>
      <vt:lpstr>What is Test Anxiety?</vt:lpstr>
      <vt:lpstr>Prevalence of Test Anxiety</vt:lpstr>
      <vt:lpstr>Activity</vt:lpstr>
      <vt:lpstr>How to identify exam anxious students</vt:lpstr>
      <vt:lpstr>How to identify exam anxious students</vt:lpstr>
      <vt:lpstr>Activity</vt:lpstr>
      <vt:lpstr>Activity</vt:lpstr>
      <vt:lpstr>PowerPoint Presentation</vt:lpstr>
      <vt:lpstr>PowerPoint Presentation</vt:lpstr>
      <vt:lpstr>PowerPoint Presentation</vt:lpstr>
      <vt:lpstr>Fear of Failure: Friend or foe?</vt:lpstr>
      <vt:lpstr>PowerPoint Presentation</vt:lpstr>
      <vt:lpstr>Activity</vt:lpstr>
      <vt:lpstr>Activity</vt:lpstr>
      <vt:lpstr>How schools can help: whole school approaches</vt:lpstr>
      <vt:lpstr>Helping Students Cope with Test Anxiety</vt:lpstr>
      <vt:lpstr>How Teachers Can Lower Test Anxiety </vt:lpstr>
      <vt:lpstr>Fear Appeals vs Self Efficacy Appeals</vt:lpstr>
      <vt:lpstr>How schools can help: Individual level</vt:lpstr>
      <vt:lpstr>How schools can help: Individual level</vt:lpstr>
      <vt:lpstr>THE TWELVE MYTHS OF TEST ANXIETY: </vt:lpstr>
      <vt:lpstr>References</vt:lpstr>
      <vt:lpstr>Further Resources</vt:lpstr>
      <vt:lpstr>Thank you for listening.  Any Questions?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2017-12-11T20:23:48Z</dcterms:created>
  <dcterms:modified xsi:type="dcterms:W3CDTF">2018-01-08T10:02:20Z</dcterms:modified>
</cp:coreProperties>
</file>